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78" r:id="rId7"/>
    <p:sldId id="258" r:id="rId8"/>
    <p:sldId id="280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944DF4-182B-407C-80BB-096C4B5DFF1E}" v="453" dt="2025-09-10T18:35:56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0655" autoAdjust="0"/>
  </p:normalViewPr>
  <p:slideViewPr>
    <p:cSldViewPr snapToGrid="0">
      <p:cViewPr varScale="1">
        <p:scale>
          <a:sx n="76" d="100"/>
          <a:sy n="76" d="100"/>
        </p:scale>
        <p:origin x="948" y="31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29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9/10/2025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9/10/2025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3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22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5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44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2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41918" y="3329790"/>
            <a:ext cx="4941771" cy="3200400"/>
          </a:xfrm>
        </p:spPr>
        <p:txBody>
          <a:bodyPr anchor="ctr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895350"/>
            <a:ext cx="3247662" cy="1917700"/>
          </a:xfrm>
        </p:spPr>
        <p:txBody>
          <a:bodyPr>
            <a:normAutofit/>
          </a:bodyPr>
          <a:lstStyle>
            <a:lvl1pPr algn="l">
              <a:defRPr lang="en-US" sz="24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14C3057-3BCC-F9A2-98D8-17DDB36F182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38200" y="2813049"/>
            <a:ext cx="3247662" cy="323849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216396" y="895927"/>
            <a:ext cx="7137404" cy="511588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91997C-538B-C8B9-14D7-31A1932F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615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777EF4-982E-9337-7E82-31DC723C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34303BA-AFB6-0E22-486F-785994E3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327564" cy="1505528"/>
            <a:chOff x="0" y="0"/>
            <a:chExt cx="2238376" cy="310515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66E3A08-02EB-7B54-5089-E7A7F19FD72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14F9BE5-00B2-ADDF-771C-AB098B36C82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08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7192"/>
            <a:ext cx="5655197" cy="199786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2705177"/>
            <a:ext cx="5733772" cy="448990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154166"/>
            <a:ext cx="5733773" cy="3032733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1pPr>
            <a:lvl2pPr marL="7429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2pPr>
            <a:lvl3pPr marL="12001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3pPr>
            <a:lvl4pPr marL="16573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4pPr>
            <a:lvl5pPr marL="21145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887108" y="2705177"/>
            <a:ext cx="3943627" cy="448989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120DFF5-B64A-9744-4500-1D7BBA19B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887107" y="3164867"/>
            <a:ext cx="3943627" cy="3032733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3986" y="6356350"/>
            <a:ext cx="411480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0588715-35AD-8BE1-A5FC-E28BDD385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645" t="319" r="28732" b="73496"/>
          <a:stretch/>
        </p:blipFill>
        <p:spPr>
          <a:xfrm rot="10800000" flipH="1">
            <a:off x="6308436" y="-11"/>
            <a:ext cx="5883564" cy="23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44E9C70-0200-3C21-7766-CB9EA5FBF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5E4B16-2071-DEE9-BE53-F35AFBEFCA5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CB2B071-0355-D550-18A8-9D515CA1698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53550"/>
            <a:ext cx="10515600" cy="1325563"/>
          </a:xfrm>
        </p:spPr>
        <p:txBody>
          <a:bodyPr anchor="b"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57096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554B2-4C33-2975-9F27-94B8AE71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3C6776-E983-2BA3-1054-75996FE0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7200" y="3238103"/>
            <a:ext cx="4179570" cy="2850181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8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17957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4229100" y="0"/>
            <a:ext cx="7962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3500" y="2674013"/>
            <a:ext cx="2895600" cy="3269589"/>
          </a:xfr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018"/>
            <a:ext cx="4179570" cy="3377354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A96E214-6A61-C8A7-B1DB-C8C260C13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557818" cy="6858000"/>
            <a:chOff x="0" y="0"/>
            <a:chExt cx="4762501" cy="518636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18BC1BC-99D6-D9F4-19F9-AAE722E2AE61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16F797-248B-2C75-29B9-DB65A809D47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50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680"/>
            <a:ext cx="4179570" cy="337669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8E94DD-0F7B-3F92-58EA-5F06D557B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90667" y="0"/>
            <a:ext cx="1126278" cy="25122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9F5397-34DB-BC88-ADF5-AA470A06FE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5080"/>
            <a:ext cx="6576291" cy="6872605"/>
          </a:xfrm>
          <a:custGeom>
            <a:avLst/>
            <a:gdLst>
              <a:gd name="connsiteX0" fmla="*/ 0 w 6576291"/>
              <a:gd name="connsiteY0" fmla="*/ 0 h 6867525"/>
              <a:gd name="connsiteX1" fmla="*/ 6576291 w 6576291"/>
              <a:gd name="connsiteY1" fmla="*/ 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044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  <a:gd name="connsiteX0" fmla="*/ 0 w 6576291"/>
              <a:gd name="connsiteY0" fmla="*/ 0 h 6867525"/>
              <a:gd name="connsiteX1" fmla="*/ 3624811 w 6576291"/>
              <a:gd name="connsiteY1" fmla="*/ 1016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298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6291" h="6872605">
                <a:moveTo>
                  <a:pt x="0" y="5080"/>
                </a:moveTo>
                <a:lnTo>
                  <a:pt x="3629891" y="0"/>
                </a:lnTo>
                <a:lnTo>
                  <a:pt x="6576291" y="6872605"/>
                </a:lnTo>
                <a:lnTo>
                  <a:pt x="0" y="6872605"/>
                </a:lnTo>
                <a:lnTo>
                  <a:pt x="0" y="5080"/>
                </a:lnTo>
                <a:close/>
              </a:path>
            </a:pathLst>
          </a:custGeom>
        </p:spPr>
        <p:txBody>
          <a:bodyPr lIns="182880" tIns="182880" bIns="9144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1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318" y="268360"/>
            <a:ext cx="7288282" cy="212117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AC9D25F-5B3D-F5B2-5D02-C6BC6AA8987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1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E16CF1-2502-F2F0-2C27-2DD797903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096374" y="-25401"/>
            <a:ext cx="3095625" cy="6883401"/>
            <a:chOff x="9096375" y="-25401"/>
            <a:chExt cx="3095625" cy="688340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322A6FB-333C-65AE-23D8-08BCEA174D43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2BB247-4598-A983-DEBF-6F042C1DB0B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381744" y="-25401"/>
              <a:ext cx="2810256" cy="6883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84FEE-D475-A71D-7996-5925602EC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-1" y="-25403"/>
            <a:ext cx="1210573" cy="2048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459776D-4049-CB00-C321-0627C169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DE114AF-34C6-A062-7340-858BC27D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06400"/>
            <a:ext cx="4179570" cy="345797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E045004-3604-59DC-13E0-7A0B2DF78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955F7B05-9431-1FBA-415D-6CF2DF562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093633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68961"/>
            <a:ext cx="8420100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97255"/>
            <a:ext cx="3924300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7FF22E3-5928-787E-B062-FA18127D3BD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2933700" y="3251596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97255"/>
            <a:ext cx="3943627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78E4D0B-96F1-45F3-6B2A-5FA31A37257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410173" y="3251595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F41582C-9AD2-F126-40F3-D43E77D1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6926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41F76B1-7BEF-7A88-1394-1164BFF0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120" y="558801"/>
            <a:ext cx="9953308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217F83-0BDB-C70B-29FE-2651DE191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429817" y="0"/>
            <a:ext cx="7762183" cy="2754814"/>
            <a:chOff x="7334250" y="0"/>
            <a:chExt cx="4857750" cy="172402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C62368-3F79-C078-7086-B23D2F5A09F8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9BDD71-BF2E-BDB0-A625-D8371AEA1C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3354B96-CD25-BE1C-8CA2-3825F820B7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41120" y="2960877"/>
            <a:ext cx="2722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DD81865-54C7-7674-4B2E-041D05C1D14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341120" y="3392035"/>
            <a:ext cx="2722880" cy="2907164"/>
          </a:xfrm>
        </p:spPr>
        <p:txBody>
          <a:bodyPr tIns="0">
            <a:normAutofit/>
          </a:bodyPr>
          <a:lstStyle>
            <a:lvl1pPr marL="283464" indent="-283464">
              <a:lnSpc>
                <a:spcPct val="100000"/>
              </a:lnSpc>
              <a:buFont typeface="+mj-lt"/>
              <a:buAutoNum type="arabicPeriod"/>
              <a:defRPr sz="1800" b="0" spc="50" baseline="0"/>
            </a:lvl1pPr>
            <a:lvl2pPr marL="566928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eriod"/>
              <a:defRPr sz="1800" spc="50" baseline="0"/>
            </a:lvl2pPr>
            <a:lvl3pPr marL="850392" indent="-342900">
              <a:lnSpc>
                <a:spcPct val="100000"/>
              </a:lnSpc>
              <a:spcBef>
                <a:spcPts val="1000"/>
              </a:spcBef>
              <a:buFont typeface="+mj-lt"/>
              <a:buAutoNum type="arabicParenR"/>
              <a:defRPr sz="1800" spc="50" baseline="0"/>
            </a:lvl3pPr>
            <a:lvl4pPr marL="1042416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  <a:defRPr sz="1800" spc="50" baseline="0"/>
            </a:lvl4pPr>
            <a:lvl5pPr marL="1074420" indent="-400050">
              <a:lnSpc>
                <a:spcPct val="100000"/>
              </a:lnSpc>
              <a:spcBef>
                <a:spcPts val="1000"/>
              </a:spcBef>
              <a:buFont typeface="+mj-lt"/>
              <a:buAutoNum type="romanLcPeriod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F39BA57-7F1C-623F-BC7F-B689C5AC33E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754881" y="2960877"/>
            <a:ext cx="5516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4BF07A4-5A33-0B3C-A378-AB2435F1D5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54881" y="3324859"/>
            <a:ext cx="5506720" cy="303148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3DC63A6-41FE-6C2D-9A53-0AE4A6DBF3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B5130EC-B05B-5489-FBEC-DBEB6D1E73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8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2CC92D-F90A-CB67-4860-D6939AC2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094182" y="0"/>
            <a:ext cx="1745673" cy="3897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4" y="1671639"/>
            <a:ext cx="5884027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C376638-5C5B-8E5B-0C26-8F63B98EA4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230" y="-9144"/>
            <a:ext cx="5481955" cy="6876288"/>
          </a:xfrm>
          <a:custGeom>
            <a:avLst/>
            <a:gdLst>
              <a:gd name="connsiteX0" fmla="*/ 0 w 5476875"/>
              <a:gd name="connsiteY0" fmla="*/ 0 h 6858000"/>
              <a:gd name="connsiteX1" fmla="*/ 547687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0 w 5476875"/>
              <a:gd name="connsiteY0" fmla="*/ 0 h 6858000"/>
              <a:gd name="connsiteX1" fmla="*/ 252031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5080 w 5481955"/>
              <a:gd name="connsiteY0" fmla="*/ 0 h 6858000"/>
              <a:gd name="connsiteX1" fmla="*/ 2525395 w 5481955"/>
              <a:gd name="connsiteY1" fmla="*/ 0 h 6858000"/>
              <a:gd name="connsiteX2" fmla="*/ 5481955 w 5481955"/>
              <a:gd name="connsiteY2" fmla="*/ 6858000 h 6858000"/>
              <a:gd name="connsiteX3" fmla="*/ 5080 w 5481955"/>
              <a:gd name="connsiteY3" fmla="*/ 6858000 h 6858000"/>
              <a:gd name="connsiteX4" fmla="*/ 0 w 5481955"/>
              <a:gd name="connsiteY4" fmla="*/ 4805680 h 6858000"/>
              <a:gd name="connsiteX5" fmla="*/ 5080 w 5481955"/>
              <a:gd name="connsiteY5" fmla="*/ 0 h 685800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1955" h="6863080">
                <a:moveTo>
                  <a:pt x="5080" y="0"/>
                </a:moveTo>
                <a:lnTo>
                  <a:pt x="2525395" y="0"/>
                </a:lnTo>
                <a:lnTo>
                  <a:pt x="5481955" y="6858000"/>
                </a:lnTo>
                <a:lnTo>
                  <a:pt x="899160" y="6863080"/>
                </a:lnTo>
                <a:cubicBezTo>
                  <a:pt x="506307" y="5933440"/>
                  <a:pt x="413173" y="5720080"/>
                  <a:pt x="0" y="4759960"/>
                </a:cubicBezTo>
                <a:cubicBezTo>
                  <a:pt x="1693" y="3158067"/>
                  <a:pt x="3387" y="1601893"/>
                  <a:pt x="5080" y="0"/>
                </a:cubicBezTo>
                <a:close/>
              </a:path>
            </a:pathLst>
          </a:custGeom>
        </p:spPr>
        <p:txBody>
          <a:bodyPr lIns="274320" tIns="91440" b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569D00-2037-2A8D-943B-22FAC1C0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5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967A9D-0B53-4F3F-0872-495C23A3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43B0E9A-A777-8745-6A36-0A79CB5E036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453725" y="3660774"/>
            <a:ext cx="5907176" cy="2536826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70" r:id="rId4"/>
    <p:sldLayoutId id="2147483651" r:id="rId5"/>
    <p:sldLayoutId id="2147483671" r:id="rId6"/>
    <p:sldLayoutId id="2147483672" r:id="rId7"/>
    <p:sldLayoutId id="2147483673" r:id="rId8"/>
    <p:sldLayoutId id="2147483664" r:id="rId9"/>
    <p:sldLayoutId id="2147483674" r:id="rId10"/>
    <p:sldLayoutId id="2147483653" r:id="rId11"/>
    <p:sldLayoutId id="2147483667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wordle.strivemath.com/?word=ozf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1004" y="1239733"/>
            <a:ext cx="4941771" cy="3200400"/>
          </a:xfrm>
        </p:spPr>
        <p:txBody>
          <a:bodyPr anchor="ctr"/>
          <a:lstStyle/>
          <a:p>
            <a:pPr algn="ctr"/>
            <a:r>
              <a:rPr lang="en-US" dirty="0"/>
              <a:t>WELCOME TO</a:t>
            </a:r>
            <a:br>
              <a:rPr lang="en-US" dirty="0"/>
            </a:br>
            <a:r>
              <a:rPr lang="en-US" dirty="0"/>
              <a:t>KEIRA Roberts’</a:t>
            </a:r>
            <a:br>
              <a:rPr lang="en-US" dirty="0"/>
            </a:br>
            <a:r>
              <a:rPr lang="en-US" dirty="0"/>
              <a:t>math 2412 </a:t>
            </a:r>
            <a:r>
              <a:rPr lang="en-US" dirty="0" err="1"/>
              <a:t>si</a:t>
            </a:r>
            <a:br>
              <a:rPr lang="en-US" dirty="0"/>
            </a:br>
            <a:r>
              <a:rPr lang="en-US" dirty="0"/>
              <a:t>test prep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A131F5-4182-28F4-7BE1-9394988140B2}"/>
              </a:ext>
            </a:extLst>
          </p:cNvPr>
          <p:cNvSpPr txBox="1"/>
          <p:nvPr/>
        </p:nvSpPr>
        <p:spPr>
          <a:xfrm>
            <a:off x="342245" y="5421086"/>
            <a:ext cx="11507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Please sign in on the orange sheet at the front, grab a copy of the worksheet, and get started on today’s warmup:</a:t>
            </a:r>
          </a:p>
          <a:p>
            <a:endParaRPr lang="en-US" dirty="0"/>
          </a:p>
          <a:p>
            <a:pPr algn="ctr"/>
            <a:r>
              <a:rPr lang="en-US" b="1" dirty="0">
                <a:hlinkClick r:id="rId3"/>
              </a:rPr>
              <a:t>https://mywordle.strivemath.com/?word=ozfsp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1020445"/>
            <a:ext cx="289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674014"/>
            <a:ext cx="2895600" cy="1596536"/>
          </a:xfrm>
        </p:spPr>
        <p:txBody>
          <a:bodyPr>
            <a:normAutofit/>
          </a:bodyPr>
          <a:lstStyle/>
          <a:p>
            <a:r>
              <a:rPr lang="en-US" dirty="0"/>
              <a:t>Activity</a:t>
            </a:r>
          </a:p>
          <a:p>
            <a:r>
              <a:rPr lang="en-US" dirty="0"/>
              <a:t>Worksheet</a:t>
            </a:r>
          </a:p>
          <a:p>
            <a:r>
              <a:rPr lang="en-US" dirty="0"/>
              <a:t>Q &amp; 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1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8DBD1-DB29-D44F-FD5A-3071BB37E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0285" y="1848896"/>
            <a:ext cx="4483868" cy="1146293"/>
          </a:xfrm>
        </p:spPr>
        <p:txBody>
          <a:bodyPr/>
          <a:lstStyle/>
          <a:p>
            <a:r>
              <a:rPr lang="en-US" dirty="0"/>
              <a:t>Whiteboard race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4C8EFD-25B3-3528-15BB-AEE958B3A755}"/>
              </a:ext>
            </a:extLst>
          </p:cNvPr>
          <p:cNvSpPr txBox="1"/>
          <p:nvPr/>
        </p:nvSpPr>
        <p:spPr>
          <a:xfrm>
            <a:off x="6408545" y="3793253"/>
            <a:ext cx="5207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Divide into two teams- whoever is going first will choose a problem card to solve on the board. As soon as they get the correct answer, the next person may pick up a card and begin solving it.</a:t>
            </a:r>
          </a:p>
          <a:p>
            <a:pPr algn="ctr"/>
            <a:r>
              <a:rPr lang="en-US" dirty="0"/>
              <a:t>The team that finishes first wins!</a:t>
            </a:r>
          </a:p>
        </p:txBody>
      </p:sp>
    </p:spTree>
    <p:extLst>
      <p:ext uri="{BB962C8B-B14F-4D97-AF65-F5344CB8AC3E}">
        <p14:creationId xmlns:p14="http://schemas.microsoft.com/office/powerpoint/2010/main" val="60879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859" y="2368411"/>
            <a:ext cx="7288282" cy="2121177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dirty="0"/>
              <a:t>Worksheet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97BE-403B-122E-90D1-2788978A0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1350" y="406400"/>
            <a:ext cx="4179570" cy="3457971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3469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2E6A-35EC-1B8E-0FD7-8C67870A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111" y="1855150"/>
            <a:ext cx="8420100" cy="1780860"/>
          </a:xfrm>
        </p:spPr>
        <p:txBody>
          <a:bodyPr>
            <a:normAutofit/>
          </a:bodyPr>
          <a:lstStyle/>
          <a:p>
            <a:r>
              <a:rPr lang="en-US" sz="4000" dirty="0"/>
              <a:t>Thank you for coming!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44A959-C2BB-9170-C99C-1A2EDB71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87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stom" id="{F85C13B5-8B75-4CB8-BA5E-9CAC0747196D}" vid="{617487EE-AB70-4C55-8A81-E6744CC4A2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168DCE-134F-4610-A6AA-88CEBE8D71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EDE3176-A15D-46A3-BDDB-64A0D7363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BF691C-888B-4061-8A6F-D5CE84A0254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{15937F6D-54FD-4827-8288-4DE5DC250A16}TF7521aafa-c748-4c40-a498-ba511be234dc5b1b6097_win32-5039330bb2f3</Template>
  <TotalTime>8</TotalTime>
  <Words>123</Words>
  <Application>Microsoft Office PowerPoint</Application>
  <PresentationFormat>Widescreen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Tenorite</vt:lpstr>
      <vt:lpstr>Custom</vt:lpstr>
      <vt:lpstr>WELCOME TO KEIRA Roberts’ math 2412 si test prep</vt:lpstr>
      <vt:lpstr>AGENDA</vt:lpstr>
      <vt:lpstr>Whiteboard race</vt:lpstr>
      <vt:lpstr>Worksheet</vt:lpstr>
      <vt:lpstr>Any questions?</vt:lpstr>
      <vt:lpstr>Thank you for coming!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Keira Roberts</dc:creator>
  <cp:lastModifiedBy>Keira Roberts</cp:lastModifiedBy>
  <cp:revision>2</cp:revision>
  <dcterms:created xsi:type="dcterms:W3CDTF">2025-09-10T18:13:23Z</dcterms:created>
  <dcterms:modified xsi:type="dcterms:W3CDTF">2025-09-10T18:35:56Z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