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6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F63ED-CD38-491E-BD3A-F3CCB14C7881}" v="235" dt="2025-10-06T16:47:03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7" autoAdjust="0"/>
    <p:restoredTop sz="95026" autoAdjust="0"/>
  </p:normalViewPr>
  <p:slideViewPr>
    <p:cSldViewPr snapToGrid="0" snapToObjects="1">
      <p:cViewPr varScale="1">
        <p:scale>
          <a:sx n="79" d="100"/>
          <a:sy n="79" d="100"/>
        </p:scale>
        <p:origin x="6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17B3B-23D7-D013-9312-EC4E2D879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E61E1-DC04-5D50-5248-F84A45790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D21F-A32A-440B-8D17-FA465CD6367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0B63-E271-5685-F7FA-6FC0BF7E0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C7D8F-27CD-813B-50A6-0943F103F4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5BECA-78D6-44B3-A2D7-57DAE68D7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A700-681B-4FD0-BACB-0456612DDDB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1E71-DBF0-478F-B5C6-BAD322EF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80BAD-5A50-07F1-65B8-6AA61B8E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CCCF2-AAC6-18F9-8EE7-EDF583061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140DE-5605-5708-1922-057548507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D4D4-9503-C6DF-936B-564543357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A2F19-7808-4055-99CC-F67099F19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040" y="499145"/>
            <a:ext cx="8016960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8" y="458686"/>
            <a:ext cx="3657600" cy="3657600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7C307-BFD1-334D-A95A-E3D944AF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040232" y="2701579"/>
            <a:ext cx="3657600" cy="3657600"/>
            <a:chOff x="2709241" y="-374048"/>
            <a:chExt cx="7084273" cy="70488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ED18D-168A-904C-91A0-7F1D59640AE1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E80BC-D028-BA41-8302-00764B1C57CF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656216"/>
            <a:ext cx="3239774" cy="325607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803B797-A0DE-9B46-BC4E-71E825831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6650" y="5304737"/>
            <a:ext cx="8040687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29D7360-E8C0-B64F-9388-455CFEDD1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1303" y="2931583"/>
            <a:ext cx="3239774" cy="325607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6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6" y="458685"/>
            <a:ext cx="11140115" cy="5008260"/>
            <a:chOff x="2709240" y="-374048"/>
            <a:chExt cx="7084274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0" y="175531"/>
              <a:ext cx="6905909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4AFAA615-5358-41C6-8AC5-6CA73578C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755603"/>
            <a:ext cx="8040687" cy="1078665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530" y="686270"/>
            <a:ext cx="10394270" cy="4458455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8" y="286833"/>
            <a:ext cx="3142167" cy="314216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73C5C59-3B13-4666-9227-4D466DDBB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944" y="329888"/>
            <a:ext cx="5020056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48436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E571E5-C7C0-B548-B8E0-92C0C09C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31044" y="286833"/>
            <a:ext cx="3142167" cy="3142167"/>
            <a:chOff x="2709241" y="-374048"/>
            <a:chExt cx="7084273" cy="70488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3923FC-9283-A446-9D97-521BC2E4126C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115CB1-BED2-5D40-85E3-CE73B8DB57D4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B59DF471-7E41-A041-8182-480591B074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1593" y="48436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CB4A01FE-33BB-DA42-9598-41BBC57D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7" y="4323981"/>
            <a:ext cx="5018789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7EADD5-A6A1-804B-9B69-E5584E65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023637" y="3518303"/>
            <a:ext cx="3142167" cy="3142167"/>
            <a:chOff x="2709241" y="-374048"/>
            <a:chExt cx="7084273" cy="704881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2CEB1-2438-E945-A1E7-CDB61129A677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F1E3CE-963C-114C-85F4-7B9F8D912336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28702BAB-90B0-3847-9CF1-C3CF3ED686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44186" y="371583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71A4AA-DC87-2743-9A9B-2021368B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560513" y="3518303"/>
            <a:ext cx="3142167" cy="3142167"/>
            <a:chOff x="2709241" y="-374048"/>
            <a:chExt cx="7084273" cy="704881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C41538-C2B3-324E-8557-F6D0334C5A48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F2D43F-83AB-4B4C-8ABC-8A13A502745A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D40268-F0AF-C64F-A087-DE100D430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1062" y="371583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748E0-D1F5-2640-95EB-27AD5D098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AAAC17-299B-3240-AADE-078B01D69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7106" y="1799422"/>
            <a:ext cx="10717789" cy="4621647"/>
            <a:chOff x="658578" y="2036958"/>
            <a:chExt cx="10717789" cy="32591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F4C07C-B3C0-5547-939E-AE58BB63EFEB}"/>
                </a:ext>
              </a:extLst>
            </p:cNvPr>
            <p:cNvGrpSpPr/>
            <p:nvPr/>
          </p:nvGrpSpPr>
          <p:grpSpPr>
            <a:xfrm>
              <a:off x="658578" y="2036958"/>
              <a:ext cx="3259154" cy="3259154"/>
              <a:chOff x="2709241" y="-374048"/>
              <a:chExt cx="7084273" cy="70488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06F8C2-1A0E-B345-A0C3-928B75EDD68B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13980B-D256-8347-BEB7-BC612E328FE5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476921-841C-6E4F-AA1A-6AF877E690B6}"/>
                </a:ext>
              </a:extLst>
            </p:cNvPr>
            <p:cNvGrpSpPr/>
            <p:nvPr/>
          </p:nvGrpSpPr>
          <p:grpSpPr>
            <a:xfrm>
              <a:off x="4387896" y="2036958"/>
              <a:ext cx="3259154" cy="3259154"/>
              <a:chOff x="2709241" y="-374048"/>
              <a:chExt cx="7084273" cy="70488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50AD49-C42E-9C49-8EBE-F0BA0D38751A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22DC14-C8B5-0240-811A-7512A772EACB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FB705-72D9-5446-8BD5-90BC66DE72CD}"/>
                </a:ext>
              </a:extLst>
            </p:cNvPr>
            <p:cNvGrpSpPr/>
            <p:nvPr/>
          </p:nvGrpSpPr>
          <p:grpSpPr>
            <a:xfrm>
              <a:off x="8117213" y="2036958"/>
              <a:ext cx="3259154" cy="3259154"/>
              <a:chOff x="2709241" y="-374048"/>
              <a:chExt cx="7084273" cy="70488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85E3E0-AABA-2B42-BF3D-D1D232329671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9C01DD-C7F0-4044-BC32-1B991B713463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BFCD267-184B-674C-851D-3206B3D19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626" y="442375"/>
            <a:ext cx="12192000" cy="87191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31AF46F-DF23-F445-93C3-00665C013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355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FA22235C-1B62-2143-B02A-B59B66C98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1750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B19D3417-1C31-2741-938E-20ABFEF9AB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3145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0AA00-D84B-B248-A24F-8AE30432F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0351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6447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85788"/>
            <a:ext cx="5765800" cy="567531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9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5C6D4-409A-D74E-B574-DB65B323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3417" y="585788"/>
            <a:ext cx="5765800" cy="567531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9945C1-7B58-8D48-8733-BF1AA6AFC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398" y="4348958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33B04-E3B5-AB43-BD54-FD95ADCA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1278" y="136525"/>
            <a:ext cx="7119363" cy="3807134"/>
            <a:chOff x="2709241" y="-374048"/>
            <a:chExt cx="7084273" cy="704881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1C2905-9BE1-CF40-B8A5-6B429ACFD97A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95C0A7-54C0-3E44-9C1D-B102961E5E0E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F124D80A-788A-C14C-9C35-0344D77D04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5908" y="397817"/>
            <a:ext cx="6665598" cy="338395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red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5C6D4-409A-D74E-B574-DB65B323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398" y="136525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90A21-B809-C149-8D68-EAB43935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669008"/>
            <a:ext cx="2578100" cy="4665117"/>
          </a:xfrm>
        </p:spPr>
        <p:txBody>
          <a:bodyPr/>
          <a:lstStyle>
            <a:lvl1pPr marL="0" indent="0" algn="r">
              <a:lnSpc>
                <a:spcPct val="250000"/>
              </a:lnSpc>
              <a:buNone/>
              <a:defRPr sz="2000" b="1" i="0">
                <a:solidFill>
                  <a:schemeClr val="accent1"/>
                </a:solidFill>
                <a:latin typeface="+mn-lt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5C09D8-F39E-1F4F-8578-B7DC86250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9488" y="1669008"/>
            <a:ext cx="2578100" cy="4665117"/>
          </a:xfrm>
        </p:spPr>
        <p:txBody>
          <a:bodyPr>
            <a:normAutofit/>
          </a:bodyPr>
          <a:lstStyle>
            <a:lvl1pPr marL="0" indent="0" algn="l">
              <a:lnSpc>
                <a:spcPct val="250000"/>
              </a:lnSpc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207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dark light trails">
            <a:extLst>
              <a:ext uri="{FF2B5EF4-FFF2-40B4-BE49-F238E27FC236}">
                <a16:creationId xmlns:a16="http://schemas.microsoft.com/office/drawing/2014/main" id="{E5B7BE1B-B3BC-A34B-9A3C-7644CF252A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6C599-8835-FC47-9AFB-3C5287BB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4F0E-7F3D-8546-9B39-2C56C4AE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D7ED9-D9E1-0549-B536-4A6EAE843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B8C-5597-644A-9D35-2B2E493CFF0D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501A-B1B3-AB43-8CE0-F46C1F684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7288-A296-FB46-B7AC-BF5C631F5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5" r:id="rId3"/>
    <p:sldLayoutId id="2147483663" r:id="rId4"/>
    <p:sldLayoutId id="2147483660" r:id="rId5"/>
    <p:sldLayoutId id="2147483661" r:id="rId6"/>
    <p:sldLayoutId id="2147483662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559A52-0D9B-0E4A-9572-35D734B9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849" y="-287036"/>
            <a:ext cx="5180151" cy="4015752"/>
          </a:xfrm>
        </p:spPr>
        <p:txBody>
          <a:bodyPr anchor="ctr">
            <a:noAutofit/>
          </a:bodyPr>
          <a:lstStyle/>
          <a:p>
            <a:r>
              <a:rPr lang="en-US" sz="3800" b="1" dirty="0"/>
              <a:t>Please sign in on the orange sheet at the front, grab a copy of the worksheet, and solve Today’s warmup question: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90C39-A1FB-63DA-A6DE-E82B14E78B98}"/>
              </a:ext>
            </a:extLst>
          </p:cNvPr>
          <p:cNvSpPr txBox="1"/>
          <p:nvPr/>
        </p:nvSpPr>
        <p:spPr>
          <a:xfrm>
            <a:off x="1126143" y="1720840"/>
            <a:ext cx="5364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latin typeface="Alasassy Caps" panose="020F0502020204030204" pitchFamily="2" charset="0"/>
              </a:rPr>
              <a:t>Welcome to</a:t>
            </a:r>
          </a:p>
          <a:p>
            <a:pPr algn="l"/>
            <a:r>
              <a:rPr lang="en-US" sz="7200" b="1" dirty="0">
                <a:latin typeface="Alasassy Caps" panose="020F0502020204030204" pitchFamily="2" charset="0"/>
              </a:rPr>
              <a:t>Keira Roberts’</a:t>
            </a:r>
          </a:p>
          <a:p>
            <a:pPr algn="l"/>
            <a:r>
              <a:rPr lang="en-US" sz="7200" b="1" dirty="0">
                <a:latin typeface="Alasassy Caps" panose="020F0502020204030204" pitchFamily="2" charset="0"/>
              </a:rPr>
              <a:t>Math 2412 </a:t>
            </a:r>
            <a:r>
              <a:rPr lang="en-US" sz="7200" b="1" dirty="0" err="1">
                <a:latin typeface="Alasassy Caps" panose="020F0502020204030204" pitchFamily="2" charset="0"/>
              </a:rPr>
              <a:t>si</a:t>
            </a:r>
            <a:endParaRPr lang="en-US" sz="7200" b="1" dirty="0">
              <a:latin typeface="Alasassy Caps" panose="020F05020202040302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91D4A-FF3D-5D79-DB7A-C39A07B62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058" y="2837901"/>
            <a:ext cx="4997732" cy="39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22EDA-6726-77FF-AB86-A90069768A4E}"/>
              </a:ext>
            </a:extLst>
          </p:cNvPr>
          <p:cNvSpPr txBox="1"/>
          <p:nvPr/>
        </p:nvSpPr>
        <p:spPr>
          <a:xfrm>
            <a:off x="2704125" y="2500086"/>
            <a:ext cx="6869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Alasassy Caps" panose="020F0502020204030204" pitchFamily="2" charset="0"/>
              </a:rPr>
              <a:t>ARC Length Worksheet</a:t>
            </a:r>
          </a:p>
        </p:txBody>
      </p:sp>
    </p:spTree>
    <p:extLst>
      <p:ext uri="{BB962C8B-B14F-4D97-AF65-F5344CB8AC3E}">
        <p14:creationId xmlns:p14="http://schemas.microsoft.com/office/powerpoint/2010/main" val="120612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687E-CE75-11F7-6837-1C4FCB069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D4E81B-3174-C495-7E12-BD4843C011F6}"/>
              </a:ext>
            </a:extLst>
          </p:cNvPr>
          <p:cNvSpPr txBox="1"/>
          <p:nvPr/>
        </p:nvSpPr>
        <p:spPr>
          <a:xfrm>
            <a:off x="3483059" y="2446867"/>
            <a:ext cx="5795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Alasassy Caps" panose="020F0502020204030204" pitchFamily="2" charset="0"/>
              </a:rPr>
              <a:t>key </a:t>
            </a:r>
            <a:r>
              <a:rPr lang="en-US" sz="6600" b="1" dirty="0" err="1">
                <a:latin typeface="Alasassy Caps" panose="020F0502020204030204" pitchFamily="2" charset="0"/>
              </a:rPr>
              <a:t>teRms</a:t>
            </a:r>
            <a:r>
              <a:rPr lang="en-US" sz="6600" b="1" dirty="0">
                <a:latin typeface="Alasassy Caps" panose="020F0502020204030204" pitchFamily="2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73093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4EEF38-C3A4-7F8D-4A4B-EDBF7188E670}"/>
              </a:ext>
            </a:extLst>
          </p:cNvPr>
          <p:cNvSpPr txBox="1"/>
          <p:nvPr/>
        </p:nvSpPr>
        <p:spPr>
          <a:xfrm>
            <a:off x="2709333" y="1122439"/>
            <a:ext cx="7202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/>
              <a:t>Night Against Procrastination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8C0F0-E572-8990-E14D-69E58FEF3DFA}"/>
              </a:ext>
            </a:extLst>
          </p:cNvPr>
          <p:cNvSpPr txBox="1"/>
          <p:nvPr/>
        </p:nvSpPr>
        <p:spPr>
          <a:xfrm>
            <a:off x="1844974" y="2151727"/>
            <a:ext cx="850207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Tuesday, October 7</a:t>
            </a:r>
            <a:r>
              <a:rPr lang="en-US" sz="4000" b="1" baseline="30000" dirty="0"/>
              <a:t>th</a:t>
            </a:r>
            <a:r>
              <a:rPr lang="en-US" sz="4000" b="1" dirty="0"/>
              <a:t>     5-10pm</a:t>
            </a:r>
          </a:p>
          <a:p>
            <a:pPr algn="ctr"/>
            <a:r>
              <a:rPr lang="en-US" sz="4000" b="1" dirty="0"/>
              <a:t>in the Library Basement</a:t>
            </a:r>
          </a:p>
          <a:p>
            <a:pPr algn="ctr"/>
            <a:endParaRPr lang="en-US" sz="1600" b="1" dirty="0"/>
          </a:p>
          <a:p>
            <a:pPr algn="ctr"/>
            <a:r>
              <a:rPr lang="en-US" sz="4000" b="1" dirty="0"/>
              <a:t>- Ask questions about course content, or we can help you </a:t>
            </a:r>
          </a:p>
          <a:p>
            <a:pPr algn="ctr"/>
            <a:r>
              <a:rPr lang="en-US" sz="4000" b="1" dirty="0"/>
              <a:t>create a study plan if we do not have an </a:t>
            </a:r>
            <a:r>
              <a:rPr lang="en-US" sz="4000" b="1" dirty="0" err="1"/>
              <a:t>si</a:t>
            </a:r>
            <a:r>
              <a:rPr lang="en-US" sz="4000" b="1" dirty="0"/>
              <a:t>/tutor</a:t>
            </a:r>
          </a:p>
        </p:txBody>
      </p:sp>
    </p:spTree>
    <p:extLst>
      <p:ext uri="{BB962C8B-B14F-4D97-AF65-F5344CB8AC3E}">
        <p14:creationId xmlns:p14="http://schemas.microsoft.com/office/powerpoint/2010/main" val="370106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">
      <a:dk1>
        <a:srgbClr val="000000"/>
      </a:dk1>
      <a:lt1>
        <a:srgbClr val="FFFFFF"/>
      </a:lt1>
      <a:dk2>
        <a:srgbClr val="282928"/>
      </a:dk2>
      <a:lt2>
        <a:srgbClr val="FEEDEC"/>
      </a:lt2>
      <a:accent1>
        <a:srgbClr val="FE9A99"/>
      </a:accent1>
      <a:accent2>
        <a:srgbClr val="DFB0B2"/>
      </a:accent2>
      <a:accent3>
        <a:srgbClr val="282928"/>
      </a:accent3>
      <a:accent4>
        <a:srgbClr val="FFEEED"/>
      </a:accent4>
      <a:accent5>
        <a:srgbClr val="FFFAF8"/>
      </a:accent5>
      <a:accent6>
        <a:srgbClr val="FFFFEF"/>
      </a:accent6>
      <a:hlink>
        <a:srgbClr val="FE9A99"/>
      </a:hlink>
      <a:folHlink>
        <a:srgbClr val="E7B6B8"/>
      </a:folHlink>
    </a:clrScheme>
    <a:fontScheme name="Custom 95">
      <a:majorFont>
        <a:latin typeface="The Serif Hand"/>
        <a:ea typeface=""/>
        <a:cs typeface=""/>
      </a:majorFont>
      <a:minorFont>
        <a:latin typeface="The Serif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hion photo book_wac_SL_V2" id="{0C5E144A-86DA-491E-951B-FF8083EC181E}" vid="{CE228A1C-5184-4EA2-831B-C78088D4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1C9B40-2F30-4C3C-8733-D30686921B2B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5766B17-53DA-4268-A52B-FD87F2353D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56C30-0AAB-4F38-8047-A1C005DE9B8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78</Words>
  <Application>Microsoft Office PowerPoint</Application>
  <PresentationFormat>Widescreen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Alasassy Caps</vt:lpstr>
      <vt:lpstr>Arial</vt:lpstr>
      <vt:lpstr>Calibri</vt:lpstr>
      <vt:lpstr>The Serif Hand</vt:lpstr>
      <vt:lpstr>The Serif Hand Extrablack</vt:lpstr>
      <vt:lpstr>Office Theme</vt:lpstr>
      <vt:lpstr>Please sign in on the orange sheet at the front, grab a copy of the worksheet, and solve Today’s warmup question: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sign in on the orange sheet at the front, grab a copy of the worksheet, and scan the QR code to answer the poll for today’s warmup</dc:title>
  <dc:creator>Roberts, Keira N</dc:creator>
  <cp:lastModifiedBy>Keira Roberts</cp:lastModifiedBy>
  <cp:revision>5</cp:revision>
  <dcterms:created xsi:type="dcterms:W3CDTF">2025-09-17T16:58:54Z</dcterms:created>
  <dcterms:modified xsi:type="dcterms:W3CDTF">2025-10-06T16:47:03Z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