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7" autoAdjust="0"/>
    <p:restoredTop sz="95026" autoAdjust="0"/>
  </p:normalViewPr>
  <p:slideViewPr>
    <p:cSldViewPr snapToGrid="0" snapToObjects="1">
      <p:cViewPr>
        <p:scale>
          <a:sx n="100" d="100"/>
          <a:sy n="100" d="100"/>
        </p:scale>
        <p:origin x="-221" y="-5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17B3B-23D7-D013-9312-EC4E2D8796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E61E1-DC04-5D50-5248-F84A457907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D21F-A32A-440B-8D17-FA465CD6367A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E0B63-E271-5685-F7FA-6FC0BF7E0C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C7D8F-27CD-813B-50A6-0943F103F4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5BECA-78D6-44B3-A2D7-57DAE68D7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A700-681B-4FD0-BACB-0456612DDDB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1E71-DBF0-478F-B5C6-BAD322EF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3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1E71-DBF0-478F-B5C6-BAD322EF5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1E71-DBF0-478F-B5C6-BAD322EF53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1E71-DBF0-478F-B5C6-BAD322EF53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5E1D5-71F2-0E46-A357-77F0DDC11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C5A2F19-7808-4055-99CC-F67099F19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040" y="499145"/>
            <a:ext cx="8016960" cy="1060704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4168" y="458686"/>
            <a:ext cx="3657600" cy="3657600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67C307-BFD1-334D-A95A-E3D944AF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8040232" y="2701579"/>
            <a:ext cx="3657600" cy="3657600"/>
            <a:chOff x="2709241" y="-374048"/>
            <a:chExt cx="7084273" cy="704881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9ED18D-168A-904C-91A0-7F1D59640AE1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AE80BC-D028-BA41-8302-00764B1C57CF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17" y="656216"/>
            <a:ext cx="3239774" cy="325607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803B797-A0DE-9B46-BC4E-71E825831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6650" y="5304737"/>
            <a:ext cx="8040687" cy="1063625"/>
          </a:xfrm>
          <a:solidFill>
            <a:schemeClr val="tx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29D7360-E8C0-B64F-9388-455CFEDD1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1303" y="2931583"/>
            <a:ext cx="3239774" cy="325607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DEA8D-11BC-2743-A9F4-23667D3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B8C-5597-644A-9D35-2B2E493CFF0D}" type="datetimeFigureOut">
              <a:rPr lang="en-US" smtClean="0"/>
              <a:t>9/24/25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A9038-8BF1-C841-8760-AEEDF65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2106-98B1-324A-BDBC-59EB943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6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5E1D5-71F2-0E46-A357-77F0DDC11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4166" y="458685"/>
            <a:ext cx="11140115" cy="5008260"/>
            <a:chOff x="2709240" y="-374048"/>
            <a:chExt cx="7084274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0" y="175531"/>
              <a:ext cx="6905909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8">
            <a:extLst>
              <a:ext uri="{FF2B5EF4-FFF2-40B4-BE49-F238E27FC236}">
                <a16:creationId xmlns:a16="http://schemas.microsoft.com/office/drawing/2014/main" id="{4AFAA615-5358-41C6-8AC5-6CA73578C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755603"/>
            <a:ext cx="8040687" cy="1078665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9530" y="686270"/>
            <a:ext cx="10394270" cy="4458455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1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5E1D5-71F2-0E46-A357-77F0DDC11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4168" y="286833"/>
            <a:ext cx="3142167" cy="314216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B73C5C59-3B13-4666-9227-4D466DDBB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944" y="329888"/>
            <a:ext cx="5020056" cy="1060704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17" y="48436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E571E5-C7C0-B548-B8E0-92C0C09C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31044" y="286833"/>
            <a:ext cx="3142167" cy="3142167"/>
            <a:chOff x="2709241" y="-374048"/>
            <a:chExt cx="7084273" cy="70488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3923FC-9283-A446-9D97-521BC2E4126C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115CB1-BED2-5D40-85E3-CE73B8DB57D4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B59DF471-7E41-A041-8182-480591B074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1593" y="48436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CB4A01FE-33BB-DA42-9598-41BBC57D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67" y="4323981"/>
            <a:ext cx="5018789" cy="1063625"/>
          </a:xfrm>
          <a:solidFill>
            <a:schemeClr val="tx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7EADD5-A6A1-804B-9B69-E5584E65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5023637" y="3518303"/>
            <a:ext cx="3142167" cy="3142167"/>
            <a:chOff x="2709241" y="-374048"/>
            <a:chExt cx="7084273" cy="704881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32CEB1-2438-E945-A1E7-CDB61129A677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F1E3CE-963C-114C-85F4-7B9F8D912336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28702BAB-90B0-3847-9CF1-C3CF3ED686C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44186" y="371583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71A4AA-DC87-2743-9A9B-2021368B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8560513" y="3518303"/>
            <a:ext cx="3142167" cy="3142167"/>
            <a:chOff x="2709241" y="-374048"/>
            <a:chExt cx="7084273" cy="704881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C41538-C2B3-324E-8557-F6D0334C5A48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F2D43F-83AB-4B4C-8ABC-8A13A502745A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D40268-F0AF-C64F-A087-DE100D430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1062" y="371583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3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748E0-D1F5-2640-95EB-27AD5D098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grayscl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6AAAC17-299B-3240-AADE-078B01D69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7106" y="1799422"/>
            <a:ext cx="10717789" cy="4621647"/>
            <a:chOff x="658578" y="2036958"/>
            <a:chExt cx="10717789" cy="325915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F4C07C-B3C0-5547-939E-AE58BB63EFEB}"/>
                </a:ext>
              </a:extLst>
            </p:cNvPr>
            <p:cNvGrpSpPr/>
            <p:nvPr/>
          </p:nvGrpSpPr>
          <p:grpSpPr>
            <a:xfrm>
              <a:off x="658578" y="2036958"/>
              <a:ext cx="3259154" cy="3259154"/>
              <a:chOff x="2709241" y="-374048"/>
              <a:chExt cx="7084273" cy="704881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06F8C2-1A0E-B345-A0C3-928B75EDD68B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13980B-D256-8347-BEB7-BC612E328FE5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476921-841C-6E4F-AA1A-6AF877E690B6}"/>
                </a:ext>
              </a:extLst>
            </p:cNvPr>
            <p:cNvGrpSpPr/>
            <p:nvPr/>
          </p:nvGrpSpPr>
          <p:grpSpPr>
            <a:xfrm>
              <a:off x="4387896" y="2036958"/>
              <a:ext cx="3259154" cy="3259154"/>
              <a:chOff x="2709241" y="-374048"/>
              <a:chExt cx="7084273" cy="704881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F50AD49-C42E-9C49-8EBE-F0BA0D38751A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22DC14-C8B5-0240-811A-7512A772EACB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2FB705-72D9-5446-8BD5-90BC66DE72CD}"/>
                </a:ext>
              </a:extLst>
            </p:cNvPr>
            <p:cNvGrpSpPr/>
            <p:nvPr/>
          </p:nvGrpSpPr>
          <p:grpSpPr>
            <a:xfrm>
              <a:off x="8117213" y="2036958"/>
              <a:ext cx="3259154" cy="3259154"/>
              <a:chOff x="2709241" y="-374048"/>
              <a:chExt cx="7084273" cy="70488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85E3E0-AABA-2B42-BF3D-D1D232329671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9C01DD-C7F0-4044-BC32-1B991B713463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BFCD267-184B-674C-851D-3206B3D19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7626" y="442375"/>
            <a:ext cx="12192000" cy="87191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431AF46F-DF23-F445-93C3-00665C0130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0355" y="2055835"/>
            <a:ext cx="2849382" cy="4114283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FA22235C-1B62-2143-B02A-B59B66C98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1750" y="2055835"/>
            <a:ext cx="2849382" cy="4114283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B19D3417-1C31-2741-938E-20ABFEF9AB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3145" y="2055835"/>
            <a:ext cx="2849382" cy="4114283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0AA00-D84B-B248-A24F-8AE30432F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F5E30B-8480-DC42-89B6-750512F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0351" y="240636"/>
            <a:ext cx="6524896" cy="637672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BEB301-DBA9-1447-B8E9-81B80512A2B0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8AB484-2945-B84E-8AA8-CBC4A29EB9E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DDB9158-0087-8647-9EE0-2F46678D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6447" y="2916598"/>
            <a:ext cx="5180151" cy="1325563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49D0F7-B755-8D4C-A5C9-A3723B1FAB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85788"/>
            <a:ext cx="5765800" cy="5675312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9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gh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D5C6D4-409A-D74E-B574-DB65B323A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grayscl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F5E30B-8480-DC42-89B6-750512F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5215568" y="240636"/>
            <a:ext cx="6524896" cy="637672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BEB301-DBA9-1447-B8E9-81B80512A2B0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8AB484-2945-B84E-8AA8-CBC4A29EB9E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DDB9158-0087-8647-9EE0-2F46678D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16598"/>
            <a:ext cx="5180151" cy="1325563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49D0F7-B755-8D4C-A5C9-A3723B1FAB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3417" y="585788"/>
            <a:ext cx="5765800" cy="5675312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0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29945C1-7B58-8D48-8733-BF1AA6AFC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ED181D2-BDDA-454C-9BBF-CF0CDB8D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8" y="136525"/>
            <a:ext cx="4572000" cy="6721475"/>
            <a:chOff x="2709241" y="-374048"/>
            <a:chExt cx="7084273" cy="70488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3458D3-FD91-9E4B-9D83-7EB4A138D989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71691E-BE52-2F4E-9B09-B54B6AAC7BA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3726BC1D-028A-4C43-B988-D9D890243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398" y="4348958"/>
            <a:ext cx="7619204" cy="151007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42F6614-7EA3-644B-AC0B-325810AE22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558" y="618089"/>
            <a:ext cx="4031512" cy="5974346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833B04-E3B5-AB43-BD54-FD95ADCAE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71278" y="136525"/>
            <a:ext cx="7119363" cy="3807134"/>
            <a:chOff x="2709241" y="-374048"/>
            <a:chExt cx="7084273" cy="704881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71C2905-9BE1-CF40-B8A5-6B429ACFD97A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095C0A7-54C0-3E44-9C1D-B102961E5E0E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F124D80A-788A-C14C-9C35-0344D77D04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05908" y="397817"/>
            <a:ext cx="6665598" cy="338395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1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Cred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D5C6D4-409A-D74E-B574-DB65B323A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ED181D2-BDDA-454C-9BBF-CF0CDB8D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8" y="136525"/>
            <a:ext cx="4572000" cy="6721475"/>
            <a:chOff x="2709241" y="-374048"/>
            <a:chExt cx="7084273" cy="70488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3458D3-FD91-9E4B-9D83-7EB4A138D989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71691E-BE52-2F4E-9B09-B54B6AAC7BA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3726BC1D-028A-4C43-B988-D9D890243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398" y="136525"/>
            <a:ext cx="7619204" cy="151007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42F6614-7EA3-644B-AC0B-325810AE22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558" y="618089"/>
            <a:ext cx="4031512" cy="5974346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90A21-B809-C149-8D68-EAB43935F8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1669008"/>
            <a:ext cx="2578100" cy="4665117"/>
          </a:xfrm>
        </p:spPr>
        <p:txBody>
          <a:bodyPr/>
          <a:lstStyle>
            <a:lvl1pPr marL="0" indent="0" algn="r">
              <a:lnSpc>
                <a:spcPct val="250000"/>
              </a:lnSpc>
              <a:buNone/>
              <a:defRPr sz="2000" b="1" i="0">
                <a:solidFill>
                  <a:schemeClr val="accent1"/>
                </a:solidFill>
                <a:latin typeface="+mn-lt"/>
              </a:defRPr>
            </a:lvl1pPr>
            <a:lvl2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2pPr>
            <a:lvl3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3pPr>
            <a:lvl4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4pPr>
            <a:lvl5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A5C09D8-F39E-1F4F-8578-B7DC862509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9488" y="1669008"/>
            <a:ext cx="2578100" cy="4665117"/>
          </a:xfrm>
        </p:spPr>
        <p:txBody>
          <a:bodyPr>
            <a:normAutofit/>
          </a:bodyPr>
          <a:lstStyle>
            <a:lvl1pPr marL="0" indent="0" algn="l">
              <a:lnSpc>
                <a:spcPct val="250000"/>
              </a:lnSpc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2pPr>
            <a:lvl3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3pPr>
            <a:lvl4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4pPr>
            <a:lvl5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2075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 dark light trails">
            <a:extLst>
              <a:ext uri="{FF2B5EF4-FFF2-40B4-BE49-F238E27FC236}">
                <a16:creationId xmlns:a16="http://schemas.microsoft.com/office/drawing/2014/main" id="{E5B7BE1B-B3BC-A34B-9A3C-7644CF252A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6C599-8835-FC47-9AFB-3C5287BB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04F0E-7F3D-8546-9B39-2C56C4AE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D7ED9-D9E1-0549-B536-4A6EAE843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BB8C-5597-644A-9D35-2B2E493CFF0D}" type="datetimeFigureOut">
              <a:rPr lang="en-US" smtClean="0"/>
              <a:t>9/24/25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3501A-B1B3-AB43-8CE0-F46C1F684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C7288-A296-FB46-B7AC-BF5C631F5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65" r:id="rId3"/>
    <p:sldLayoutId id="2147483663" r:id="rId4"/>
    <p:sldLayoutId id="2147483660" r:id="rId5"/>
    <p:sldLayoutId id="2147483661" r:id="rId6"/>
    <p:sldLayoutId id="2147483662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A559A52-0D9B-0E4A-9572-35D734B9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849" y="1346470"/>
            <a:ext cx="5180151" cy="4165060"/>
          </a:xfrm>
        </p:spPr>
        <p:txBody>
          <a:bodyPr anchor="ctr">
            <a:noAutofit/>
          </a:bodyPr>
          <a:lstStyle/>
          <a:p>
            <a:r>
              <a:rPr lang="en-US" sz="3800" b="1" dirty="0"/>
              <a:t>Please sign in on the orange sheet at the front, grab a copy of the worksheet, and solve Today’s warmup question:</a:t>
            </a:r>
            <a:br>
              <a:rPr lang="en-US" sz="3800" b="1" dirty="0"/>
            </a:br>
            <a:br>
              <a:rPr lang="en-US" sz="3800" b="1" dirty="0"/>
            </a:br>
            <a:r>
              <a:rPr lang="en-US" sz="3800" b="1" dirty="0"/>
              <a:t>What angle between 0-360 is coterminal with 855 degrees?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90C39-A1FB-63DA-A6DE-E82B14E78B98}"/>
              </a:ext>
            </a:extLst>
          </p:cNvPr>
          <p:cNvSpPr txBox="1"/>
          <p:nvPr/>
        </p:nvSpPr>
        <p:spPr>
          <a:xfrm>
            <a:off x="1126143" y="1720840"/>
            <a:ext cx="5364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>
                <a:latin typeface="Alasassy Caps" panose="020F0502020204030204" pitchFamily="34" charset="0"/>
              </a:rPr>
              <a:t>Welcome to</a:t>
            </a:r>
          </a:p>
          <a:p>
            <a:pPr algn="l"/>
            <a:r>
              <a:rPr lang="en-US" sz="7200" b="1" dirty="0">
                <a:latin typeface="Alasassy Caps" panose="020F0502020204030204" pitchFamily="34" charset="0"/>
              </a:rPr>
              <a:t>Keira Roberts’</a:t>
            </a:r>
          </a:p>
          <a:p>
            <a:pPr algn="l"/>
            <a:r>
              <a:rPr lang="en-US" sz="7200" b="1" dirty="0">
                <a:latin typeface="Alasassy Caps" panose="020F0502020204030204" pitchFamily="34" charset="0"/>
              </a:rPr>
              <a:t>Math 2412 si</a:t>
            </a:r>
          </a:p>
        </p:txBody>
      </p:sp>
    </p:spTree>
    <p:extLst>
      <p:ext uri="{BB962C8B-B14F-4D97-AF65-F5344CB8AC3E}">
        <p14:creationId xmlns:p14="http://schemas.microsoft.com/office/powerpoint/2010/main" val="236384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5A0A-19BF-89C9-BEDE-9BCD0476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190" y="4803650"/>
            <a:ext cx="5967034" cy="15100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0A1FA-35A1-6701-056C-E9C4BEF145FB}"/>
              </a:ext>
            </a:extLst>
          </p:cNvPr>
          <p:cNvSpPr txBox="1"/>
          <p:nvPr/>
        </p:nvSpPr>
        <p:spPr>
          <a:xfrm>
            <a:off x="5184736" y="25193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62E3D-5E9B-584D-5499-DC4C0777D2A9}"/>
              </a:ext>
            </a:extLst>
          </p:cNvPr>
          <p:cNvSpPr txBox="1"/>
          <p:nvPr/>
        </p:nvSpPr>
        <p:spPr>
          <a:xfrm>
            <a:off x="677333" y="1166842"/>
            <a:ext cx="2889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Parent function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Horizontal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Vertical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Amplitude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asymptotes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874FB-7BDE-E832-1518-B73C60E9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36" y="639884"/>
            <a:ext cx="6519758" cy="2847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F9B5F2-6224-8AB9-A0AC-99CF9047CA1B}"/>
              </a:ext>
            </a:extLst>
          </p:cNvPr>
          <p:cNvSpPr txBox="1"/>
          <p:nvPr/>
        </p:nvSpPr>
        <p:spPr>
          <a:xfrm>
            <a:off x="4789624" y="4095764"/>
            <a:ext cx="182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178950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1DA45E-87D0-AA56-B50C-DC493230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656" y="2627853"/>
            <a:ext cx="8040687" cy="1078665"/>
          </a:xfrm>
          <a:noFill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lasassy Caps" pitchFamily="2" charset="0"/>
              </a:rPr>
              <a:t>Calculating Asymptotes worksheet</a:t>
            </a:r>
          </a:p>
        </p:txBody>
      </p:sp>
    </p:spTree>
    <p:extLst>
      <p:ext uri="{BB962C8B-B14F-4D97-AF65-F5344CB8AC3E}">
        <p14:creationId xmlns:p14="http://schemas.microsoft.com/office/powerpoint/2010/main" val="120612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9047FE-0443-1342-8547-02680689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5180151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Alasassy Caps" pitchFamily="2" charset="0"/>
                <a:ea typeface="ADLaM Display" panose="02010000000000000000" pitchFamily="2" charset="77"/>
                <a:cs typeface="ADLaM Display" panose="02010000000000000000" pitchFamily="2" charset="77"/>
              </a:rPr>
              <a:t>TRIG GRAPHS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C66C0-03A6-3488-117A-85EF5756834E}"/>
              </a:ext>
            </a:extLst>
          </p:cNvPr>
          <p:cNvSpPr txBox="1"/>
          <p:nvPr/>
        </p:nvSpPr>
        <p:spPr>
          <a:xfrm>
            <a:off x="6368386" y="1536174"/>
            <a:ext cx="4909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/>
              <a:t>For each graph, we will determine the</a:t>
            </a:r>
          </a:p>
          <a:p>
            <a:pPr algn="l"/>
            <a:r>
              <a:rPr lang="en-US" sz="3000" b="1" dirty="0"/>
              <a:t>-parent function</a:t>
            </a:r>
          </a:p>
          <a:p>
            <a:pPr algn="l"/>
            <a:r>
              <a:rPr lang="en-US" sz="3000" b="1" dirty="0"/>
              <a:t>-horizontal shift</a:t>
            </a:r>
          </a:p>
          <a:p>
            <a:pPr algn="l"/>
            <a:r>
              <a:rPr lang="en-US" sz="3000" b="1" dirty="0"/>
              <a:t>-vertical shift</a:t>
            </a:r>
          </a:p>
          <a:p>
            <a:pPr algn="l"/>
            <a:r>
              <a:rPr lang="en-US" sz="3000" b="1" dirty="0"/>
              <a:t>-amplitude</a:t>
            </a:r>
          </a:p>
          <a:p>
            <a:pPr algn="l"/>
            <a:r>
              <a:rPr lang="en-US" sz="3000" b="1" dirty="0"/>
              <a:t>-Period or repeating asymptotes</a:t>
            </a:r>
          </a:p>
          <a:p>
            <a:pPr algn="l"/>
            <a:endParaRPr lang="en-US" sz="3000" b="1" dirty="0"/>
          </a:p>
          <a:p>
            <a:pPr algn="l"/>
            <a:r>
              <a:rPr lang="en-US" sz="3000" b="1" dirty="0"/>
              <a:t>Then we will create the equation.</a:t>
            </a:r>
          </a:p>
        </p:txBody>
      </p:sp>
    </p:spTree>
    <p:extLst>
      <p:ext uri="{BB962C8B-B14F-4D97-AF65-F5344CB8AC3E}">
        <p14:creationId xmlns:p14="http://schemas.microsoft.com/office/powerpoint/2010/main" val="2607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5A0A-19BF-89C9-BEDE-9BCD0476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190" y="4803650"/>
            <a:ext cx="5967034" cy="15100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466F0-604D-39A3-1BDB-B4DAA7D7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812" y="614566"/>
            <a:ext cx="6750390" cy="2814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0A1FA-35A1-6701-056C-E9C4BEF145FB}"/>
              </a:ext>
            </a:extLst>
          </p:cNvPr>
          <p:cNvSpPr txBox="1"/>
          <p:nvPr/>
        </p:nvSpPr>
        <p:spPr>
          <a:xfrm>
            <a:off x="5184736" y="25193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62E3D-5E9B-584D-5499-DC4C0777D2A9}"/>
              </a:ext>
            </a:extLst>
          </p:cNvPr>
          <p:cNvSpPr txBox="1"/>
          <p:nvPr/>
        </p:nvSpPr>
        <p:spPr>
          <a:xfrm>
            <a:off x="677333" y="1166842"/>
            <a:ext cx="2889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Parent function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Horizontal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Vertical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Amplitude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Period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61A6D-9BDB-E387-A44F-F5ACEF866CA3}"/>
              </a:ext>
            </a:extLst>
          </p:cNvPr>
          <p:cNvSpPr txBox="1"/>
          <p:nvPr/>
        </p:nvSpPr>
        <p:spPr>
          <a:xfrm>
            <a:off x="4775500" y="409576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388910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5A0A-19BF-89C9-BEDE-9BCD0476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190" y="4803650"/>
            <a:ext cx="5967034" cy="15100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0A1FA-35A1-6701-056C-E9C4BEF145FB}"/>
              </a:ext>
            </a:extLst>
          </p:cNvPr>
          <p:cNvSpPr txBox="1"/>
          <p:nvPr/>
        </p:nvSpPr>
        <p:spPr>
          <a:xfrm>
            <a:off x="5184736" y="25193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62E3D-5E9B-584D-5499-DC4C0777D2A9}"/>
              </a:ext>
            </a:extLst>
          </p:cNvPr>
          <p:cNvSpPr txBox="1"/>
          <p:nvPr/>
        </p:nvSpPr>
        <p:spPr>
          <a:xfrm>
            <a:off x="677333" y="1166842"/>
            <a:ext cx="2889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Parent function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Horizontal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Vertical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Amplitude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asymptotes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CE48E-1757-3C44-6AD3-1439BDD5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654" y="658160"/>
            <a:ext cx="6480106" cy="2770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26B671-9179-BD6F-7400-363095D29762}"/>
              </a:ext>
            </a:extLst>
          </p:cNvPr>
          <p:cNvSpPr txBox="1"/>
          <p:nvPr/>
        </p:nvSpPr>
        <p:spPr>
          <a:xfrm>
            <a:off x="4797352" y="4115723"/>
            <a:ext cx="182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42087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5A0A-19BF-89C9-BEDE-9BCD0476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190" y="4803650"/>
            <a:ext cx="5967034" cy="15100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0A1FA-35A1-6701-056C-E9C4BEF145FB}"/>
              </a:ext>
            </a:extLst>
          </p:cNvPr>
          <p:cNvSpPr txBox="1"/>
          <p:nvPr/>
        </p:nvSpPr>
        <p:spPr>
          <a:xfrm>
            <a:off x="5184736" y="25193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62E3D-5E9B-584D-5499-DC4C0777D2A9}"/>
              </a:ext>
            </a:extLst>
          </p:cNvPr>
          <p:cNvSpPr txBox="1"/>
          <p:nvPr/>
        </p:nvSpPr>
        <p:spPr>
          <a:xfrm>
            <a:off x="677333" y="1166842"/>
            <a:ext cx="2889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Parent function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Horizontal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Vertical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Amplitude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Period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E9D42-EB75-820F-97EF-DE2A414D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36" y="681757"/>
            <a:ext cx="6467279" cy="2763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E4F6F0-AB13-708E-5502-A6CA76BD1FD8}"/>
              </a:ext>
            </a:extLst>
          </p:cNvPr>
          <p:cNvSpPr txBox="1"/>
          <p:nvPr/>
        </p:nvSpPr>
        <p:spPr>
          <a:xfrm>
            <a:off x="4773945" y="4095764"/>
            <a:ext cx="182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398923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5A0A-19BF-89C9-BEDE-9BCD0476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190" y="4803650"/>
            <a:ext cx="5967034" cy="15100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0A1FA-35A1-6701-056C-E9C4BEF145FB}"/>
              </a:ext>
            </a:extLst>
          </p:cNvPr>
          <p:cNvSpPr txBox="1"/>
          <p:nvPr/>
        </p:nvSpPr>
        <p:spPr>
          <a:xfrm>
            <a:off x="5184736" y="25193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62E3D-5E9B-584D-5499-DC4C0777D2A9}"/>
              </a:ext>
            </a:extLst>
          </p:cNvPr>
          <p:cNvSpPr txBox="1"/>
          <p:nvPr/>
        </p:nvSpPr>
        <p:spPr>
          <a:xfrm>
            <a:off x="677333" y="1166842"/>
            <a:ext cx="2889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Parent function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Horizontal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Vertical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Amplitude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Period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F76EE-51C9-DB7C-9F89-57B514612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20" y="644697"/>
            <a:ext cx="6570033" cy="2838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D60FF7-A4E6-DA18-BF76-DF145B6D4AB8}"/>
              </a:ext>
            </a:extLst>
          </p:cNvPr>
          <p:cNvSpPr txBox="1"/>
          <p:nvPr/>
        </p:nvSpPr>
        <p:spPr>
          <a:xfrm>
            <a:off x="4773945" y="4095764"/>
            <a:ext cx="182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188500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5A0A-19BF-89C9-BEDE-9BCD0476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190" y="4803650"/>
            <a:ext cx="5967034" cy="15100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0A1FA-35A1-6701-056C-E9C4BEF145FB}"/>
              </a:ext>
            </a:extLst>
          </p:cNvPr>
          <p:cNvSpPr txBox="1"/>
          <p:nvPr/>
        </p:nvSpPr>
        <p:spPr>
          <a:xfrm>
            <a:off x="5184736" y="25193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62E3D-5E9B-584D-5499-DC4C0777D2A9}"/>
              </a:ext>
            </a:extLst>
          </p:cNvPr>
          <p:cNvSpPr txBox="1"/>
          <p:nvPr/>
        </p:nvSpPr>
        <p:spPr>
          <a:xfrm>
            <a:off x="677333" y="1166842"/>
            <a:ext cx="2889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Parent function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Horizontal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Vertical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Amplitude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asymptotes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DFA13-9013-E59F-5636-EA8AF9674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36" y="621393"/>
            <a:ext cx="6616718" cy="2884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B1A5CB-0181-B7B2-899F-75AA43726AD0}"/>
              </a:ext>
            </a:extLst>
          </p:cNvPr>
          <p:cNvSpPr txBox="1"/>
          <p:nvPr/>
        </p:nvSpPr>
        <p:spPr>
          <a:xfrm>
            <a:off x="4758266" y="4095764"/>
            <a:ext cx="182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154134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5A0A-19BF-89C9-BEDE-9BCD0476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190" y="4803650"/>
            <a:ext cx="5967034" cy="15100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0A1FA-35A1-6701-056C-E9C4BEF145FB}"/>
              </a:ext>
            </a:extLst>
          </p:cNvPr>
          <p:cNvSpPr txBox="1"/>
          <p:nvPr/>
        </p:nvSpPr>
        <p:spPr>
          <a:xfrm>
            <a:off x="5184736" y="25193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62E3D-5E9B-584D-5499-DC4C0777D2A9}"/>
              </a:ext>
            </a:extLst>
          </p:cNvPr>
          <p:cNvSpPr txBox="1"/>
          <p:nvPr/>
        </p:nvSpPr>
        <p:spPr>
          <a:xfrm>
            <a:off x="677333" y="1166842"/>
            <a:ext cx="2889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Parent function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Horizontal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Vertical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Amplitude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Period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A96E8-7418-F86E-A92A-D6E871A5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679" y="637459"/>
            <a:ext cx="6444056" cy="2852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5D48A9-2AC4-3E27-5F26-988B0D6ED49C}"/>
              </a:ext>
            </a:extLst>
          </p:cNvPr>
          <p:cNvSpPr txBox="1"/>
          <p:nvPr/>
        </p:nvSpPr>
        <p:spPr>
          <a:xfrm>
            <a:off x="4773945" y="4095764"/>
            <a:ext cx="182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248214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5A0A-19BF-89C9-BEDE-9BCD0476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190" y="4803650"/>
            <a:ext cx="5967034" cy="15100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0A1FA-35A1-6701-056C-E9C4BEF145FB}"/>
              </a:ext>
            </a:extLst>
          </p:cNvPr>
          <p:cNvSpPr txBox="1"/>
          <p:nvPr/>
        </p:nvSpPr>
        <p:spPr>
          <a:xfrm>
            <a:off x="5184736" y="25193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62E3D-5E9B-584D-5499-DC4C0777D2A9}"/>
              </a:ext>
            </a:extLst>
          </p:cNvPr>
          <p:cNvSpPr txBox="1"/>
          <p:nvPr/>
        </p:nvSpPr>
        <p:spPr>
          <a:xfrm>
            <a:off x="677333" y="1166842"/>
            <a:ext cx="2889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Parent function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Horizontal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Vertical shift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Amplitude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/>
              <a:t>Period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5CEE6-2601-19D0-C055-CE4982383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41" y="658773"/>
            <a:ext cx="6329931" cy="2770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BDB989-1930-8C6E-E981-31FC95042EE1}"/>
              </a:ext>
            </a:extLst>
          </p:cNvPr>
          <p:cNvSpPr txBox="1"/>
          <p:nvPr/>
        </p:nvSpPr>
        <p:spPr>
          <a:xfrm>
            <a:off x="4773945" y="4095764"/>
            <a:ext cx="182880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3742212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shion">
      <a:dk1>
        <a:srgbClr val="000000"/>
      </a:dk1>
      <a:lt1>
        <a:srgbClr val="FFFFFF"/>
      </a:lt1>
      <a:dk2>
        <a:srgbClr val="282928"/>
      </a:dk2>
      <a:lt2>
        <a:srgbClr val="FEEDEC"/>
      </a:lt2>
      <a:accent1>
        <a:srgbClr val="FE9A99"/>
      </a:accent1>
      <a:accent2>
        <a:srgbClr val="DFB0B2"/>
      </a:accent2>
      <a:accent3>
        <a:srgbClr val="282928"/>
      </a:accent3>
      <a:accent4>
        <a:srgbClr val="FFEEED"/>
      </a:accent4>
      <a:accent5>
        <a:srgbClr val="FFFAF8"/>
      </a:accent5>
      <a:accent6>
        <a:srgbClr val="FFFFEF"/>
      </a:accent6>
      <a:hlink>
        <a:srgbClr val="FE9A99"/>
      </a:hlink>
      <a:folHlink>
        <a:srgbClr val="E7B6B8"/>
      </a:folHlink>
    </a:clrScheme>
    <a:fontScheme name="Custom 95">
      <a:majorFont>
        <a:latin typeface="The Serif Hand"/>
        <a:ea typeface=""/>
        <a:cs typeface=""/>
      </a:majorFont>
      <a:minorFont>
        <a:latin typeface="The Serif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shion photo book_wac_SL_V2" id="{0C5E144A-86DA-491E-951B-FF8083EC181E}" vid="{CE228A1C-5184-4EA2-831B-C78088D45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756C30-0AAB-4F38-8047-A1C005DE9B8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5766B17-53DA-4268-A52B-FD87F2353D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C9B40-2F30-4C3C-8733-D30686921B2B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</Words>
  <Application>Microsoft Office PowerPoint</Application>
  <PresentationFormat>Widescreen</PresentationFormat>
  <Paragraphs>28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Please sign in on the orange sheet at the front, grab a copy of the worksheet, and solve Today’s warmup question:  What angle between 0-360 is coterminal with 855 degrees?</vt:lpstr>
      <vt:lpstr>TRIG GRAPHS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Asymptotes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sign in on the orange sheet at the front, grab a copy of the worksheet, and scan the QR code to answer the poll for today’s warmup</dc:title>
  <dc:creator>Roberts, Keira N</dc:creator>
  <cp:lastModifiedBy>Roberts, Keira N</cp:lastModifiedBy>
  <cp:revision>2</cp:revision>
  <dcterms:created xsi:type="dcterms:W3CDTF">2025-09-17T16:58:54Z</dcterms:created>
  <dcterms:modified xsi:type="dcterms:W3CDTF">2025-09-24T19:05:30Z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