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81" r:id="rId2"/>
    <p:sldId id="282" r:id="rId3"/>
    <p:sldId id="283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4" r:id="rId29"/>
  </p:sldIdLst>
  <p:sldSz cx="134112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F6CF39-326D-44AA-AD7A-AB36E8765BF2}" v="749" dt="2025-11-10T19:02:26.73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560" y="41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39986-69D9-4E61-9635-754662FF4BFD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6E135-51C7-4E64-89C9-1664299E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07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Dot product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22210-824A-9945-9C3F-6733F69E07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09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4497" y="1305070"/>
            <a:ext cx="10988531" cy="5277955"/>
          </a:xfrm>
        </p:spPr>
        <p:txBody>
          <a:bodyPr anchor="t">
            <a:normAutofit/>
          </a:bodyPr>
          <a:lstStyle>
            <a:lvl1pPr algn="l">
              <a:defRPr sz="59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497" y="6583025"/>
            <a:ext cx="7690954" cy="1910735"/>
          </a:xfrm>
        </p:spPr>
        <p:txBody>
          <a:bodyPr anchor="b">
            <a:normAutofit/>
          </a:bodyPr>
          <a:lstStyle>
            <a:lvl1pPr marL="0" indent="0" algn="l">
              <a:buNone/>
              <a:defRPr sz="220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59808" y="9354312"/>
            <a:ext cx="4291584" cy="2769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92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rite-pencil-paper-blank-draft-154873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ingo-gambling-games-148903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00BB-5794-F832-CB78-417AB54F8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3741" y="2216235"/>
            <a:ext cx="5749888" cy="4258257"/>
          </a:xfrm>
        </p:spPr>
        <p:txBody>
          <a:bodyPr>
            <a:normAutofit/>
          </a:bodyPr>
          <a:lstStyle/>
          <a:p>
            <a:r>
              <a:rPr lang="en-US" dirty="0"/>
              <a:t>Welcome to </a:t>
            </a:r>
            <a:br>
              <a:rPr lang="en-US" dirty="0"/>
            </a:br>
            <a:r>
              <a:rPr lang="en-US" dirty="0"/>
              <a:t>Keira Roberts’</a:t>
            </a:r>
            <a:br>
              <a:rPr lang="en-US" dirty="0"/>
            </a:br>
            <a:r>
              <a:rPr lang="en-US" dirty="0"/>
              <a:t>Math 2412 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87292E-6C66-3F2C-A865-2A6FB0D3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0111" y="6403560"/>
            <a:ext cx="5406391" cy="1438609"/>
          </a:xfrm>
        </p:spPr>
        <p:txBody>
          <a:bodyPr>
            <a:noAutofit/>
          </a:bodyPr>
          <a:lstStyle/>
          <a:p>
            <a:pPr algn="ctr"/>
            <a:r>
              <a:rPr lang="en-US" sz="3410" dirty="0"/>
              <a:t>Please sign in on the orange </a:t>
            </a:r>
          </a:p>
          <a:p>
            <a:pPr algn="ctr"/>
            <a:r>
              <a:rPr lang="en-US" sz="3410" dirty="0"/>
              <a:t>sheet at the front and grab </a:t>
            </a:r>
          </a:p>
          <a:p>
            <a:pPr algn="ctr">
              <a:lnSpc>
                <a:spcPct val="100000"/>
              </a:lnSpc>
            </a:pPr>
            <a:r>
              <a:rPr lang="en-US" sz="3410" dirty="0"/>
              <a:t>a copy of the worksheet as</a:t>
            </a:r>
          </a:p>
          <a:p>
            <a:pPr algn="ctr">
              <a:lnSpc>
                <a:spcPct val="100000"/>
              </a:lnSpc>
            </a:pPr>
            <a:r>
              <a:rPr lang="en-US" sz="3410" dirty="0"/>
              <a:t>well as a bingo card sheet.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295E0D-96FE-183A-B4C4-3ED445A11BE6}"/>
              </a:ext>
            </a:extLst>
          </p:cNvPr>
          <p:cNvSpPr txBox="1"/>
          <p:nvPr/>
        </p:nvSpPr>
        <p:spPr>
          <a:xfrm>
            <a:off x="6973906" y="1066800"/>
            <a:ext cx="5749887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20" dirty="0"/>
              <a:t>Warmup: Hangman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0612CB-938C-540C-CD93-13FE1188D4EC}"/>
              </a:ext>
            </a:extLst>
          </p:cNvPr>
          <p:cNvSpPr txBox="1"/>
          <p:nvPr/>
        </p:nvSpPr>
        <p:spPr>
          <a:xfrm>
            <a:off x="6887573" y="6781800"/>
            <a:ext cx="5749887" cy="225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20" dirty="0"/>
              <a:t>A   B   C   D   E   F   G</a:t>
            </a:r>
          </a:p>
          <a:p>
            <a:pPr algn="ctr"/>
            <a:r>
              <a:rPr lang="en-US" sz="3520" dirty="0"/>
              <a:t>H   I   J   K   L   M </a:t>
            </a:r>
          </a:p>
          <a:p>
            <a:pPr algn="ctr"/>
            <a:r>
              <a:rPr lang="en-US" sz="3520" dirty="0"/>
              <a:t>N   O   P   Q   R   S   T</a:t>
            </a:r>
          </a:p>
          <a:p>
            <a:pPr algn="ctr"/>
            <a:r>
              <a:rPr lang="en-US" sz="3520" dirty="0"/>
              <a:t> U   V   W   X   Y   Z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9C2CD0-2374-A7AF-A8BE-85F12B137D1B}"/>
              </a:ext>
            </a:extLst>
          </p:cNvPr>
          <p:cNvSpPr txBox="1"/>
          <p:nvPr/>
        </p:nvSpPr>
        <p:spPr>
          <a:xfrm>
            <a:off x="6887573" y="5029201"/>
            <a:ext cx="5749887" cy="1346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20" dirty="0"/>
              <a:t>__ __ __</a:t>
            </a:r>
          </a:p>
          <a:p>
            <a:pPr algn="ctr">
              <a:lnSpc>
                <a:spcPct val="150000"/>
              </a:lnSpc>
            </a:pPr>
            <a:r>
              <a:rPr lang="en-US" sz="3520" dirty="0"/>
              <a:t>__ __ __ __ __ __ __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B150C2CF-EC41-6355-BA0B-E148AB91254F}"/>
              </a:ext>
            </a:extLst>
          </p:cNvPr>
          <p:cNvCxnSpPr>
            <a:cxnSpLocks/>
          </p:cNvCxnSpPr>
          <p:nvPr/>
        </p:nvCxnSpPr>
        <p:spPr>
          <a:xfrm rot="16200000" flipH="1">
            <a:off x="9634704" y="3086344"/>
            <a:ext cx="1410605" cy="982312"/>
          </a:xfrm>
          <a:prstGeom prst="bentConnector3">
            <a:avLst>
              <a:gd name="adj1" fmla="val -3191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4B88492-56B9-AB22-6340-D0850EFFB538}"/>
              </a:ext>
            </a:extLst>
          </p:cNvPr>
          <p:cNvCxnSpPr>
            <a:cxnSpLocks/>
          </p:cNvCxnSpPr>
          <p:nvPr/>
        </p:nvCxnSpPr>
        <p:spPr>
          <a:xfrm flipV="1">
            <a:off x="10306832" y="4266572"/>
            <a:ext cx="1048663" cy="10820"/>
          </a:xfrm>
          <a:prstGeom prst="straightConnector1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761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2514600"/>
            <a:ext cx="12344400" cy="705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900"/>
              </a:lnSpc>
              <a:spcBef>
                <a:spcPts val="100"/>
              </a:spcBef>
            </a:pPr>
            <a:r>
              <a:rPr sz="4400" dirty="0">
                <a:latin typeface="Calibri"/>
                <a:cs typeface="Calibri"/>
              </a:rPr>
              <a:t>Write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Resultant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Vector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as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Linear Combination.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8600" y="4495800"/>
            <a:ext cx="5773323" cy="349042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8400" y="2133600"/>
            <a:ext cx="98298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Direction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Angle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Vector.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800" y="4572001"/>
            <a:ext cx="7915089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3200" y="2057400"/>
            <a:ext cx="105918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Dot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Product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Vectors.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061" y="4038600"/>
            <a:ext cx="3857078" cy="296019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2847" y="1600200"/>
            <a:ext cx="13030200" cy="705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03020" marR="5080" indent="-1290955">
              <a:lnSpc>
                <a:spcPct val="106900"/>
              </a:lnSpc>
              <a:spcBef>
                <a:spcPts val="100"/>
              </a:spcBef>
            </a:pPr>
            <a:r>
              <a:rPr sz="4400" dirty="0">
                <a:latin typeface="Calibri"/>
                <a:cs typeface="Calibri"/>
              </a:rPr>
              <a:t>Tell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vectors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are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Parallel,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Orthogonal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Neither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00" y="4114800"/>
            <a:ext cx="6838449" cy="324917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9400" y="2209800"/>
            <a:ext cx="108966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Magnitude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0" dirty="0">
                <a:latin typeface="Calibri"/>
                <a:cs typeface="Calibri"/>
              </a:rPr>
              <a:t> Vector.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3200" y="4568509"/>
            <a:ext cx="8072115" cy="75504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11858" y="2133600"/>
            <a:ext cx="120396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Direction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Angle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91000" y="4724400"/>
            <a:ext cx="5701484" cy="134803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4600" y="1981200"/>
            <a:ext cx="99822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Angle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Between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Vectors.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6469" y="4343400"/>
            <a:ext cx="5238261" cy="238059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0" y="2209800"/>
            <a:ext cx="638406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Resultant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3400" y="3733800"/>
            <a:ext cx="5221646" cy="393513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3200" y="1828800"/>
            <a:ext cx="823572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Magnitude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0" dirty="0">
                <a:latin typeface="Calibri"/>
                <a:cs typeface="Calibri"/>
              </a:rPr>
              <a:t> Vector.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7267" y="4876800"/>
            <a:ext cx="7576666" cy="80545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0800" y="2362200"/>
            <a:ext cx="93726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Direction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Angle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200" y="4495800"/>
            <a:ext cx="6702336" cy="16313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5393AC6-8DA1-BDD5-C0A4-DA122FDF04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3400" y="533400"/>
            <a:ext cx="11811000" cy="88860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A485C0-0128-DD1F-70FE-FCEA25E93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50949">
            <a:off x="3657600" y="1143000"/>
            <a:ext cx="10988531" cy="5277955"/>
          </a:xfrm>
        </p:spPr>
        <p:txBody>
          <a:bodyPr anchor="ctr"/>
          <a:lstStyle/>
          <a:p>
            <a:pPr algn="ctr"/>
            <a:r>
              <a:rPr lang="en-US" dirty="0"/>
              <a:t>Plane Curves</a:t>
            </a:r>
            <a:br>
              <a:rPr lang="en-US" dirty="0"/>
            </a:br>
            <a:r>
              <a:rPr lang="en-US" dirty="0"/>
              <a:t>and Vectors</a:t>
            </a:r>
            <a:br>
              <a:rPr lang="en-US" dirty="0"/>
            </a:br>
            <a:r>
              <a:rPr lang="en-US" dirty="0"/>
              <a:t>Worksheet</a:t>
            </a:r>
          </a:p>
        </p:txBody>
      </p:sp>
    </p:spTree>
    <p:extLst>
      <p:ext uri="{BB962C8B-B14F-4D97-AF65-F5344CB8AC3E}">
        <p14:creationId xmlns:p14="http://schemas.microsoft.com/office/powerpoint/2010/main" val="3098707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7000" y="1828800"/>
            <a:ext cx="94488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Angle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Between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Vectors.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0" y="4114800"/>
            <a:ext cx="6202605" cy="310856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0" y="1981200"/>
            <a:ext cx="973477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Resultant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800" y="4343400"/>
            <a:ext cx="8539748" cy="1994799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9400" y="2133600"/>
            <a:ext cx="102870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Magnitude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0" dirty="0">
                <a:latin typeface="Calibri"/>
                <a:cs typeface="Calibri"/>
              </a:rPr>
              <a:t> Vector.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800" y="4419600"/>
            <a:ext cx="6762249" cy="1961177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4215" y="2133600"/>
            <a:ext cx="12268200" cy="705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0" marR="5080" indent="-902335">
              <a:lnSpc>
                <a:spcPct val="106900"/>
              </a:lnSpc>
              <a:spcBef>
                <a:spcPts val="100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Unit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Vector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in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opposite </a:t>
            </a:r>
            <a:r>
              <a:rPr sz="4400" dirty="0">
                <a:latin typeface="Calibri"/>
                <a:cs typeface="Calibri"/>
              </a:rPr>
              <a:t>direction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a.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0" y="4495800"/>
            <a:ext cx="7153303" cy="1863059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20663" y="1981200"/>
            <a:ext cx="10853323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Angle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Between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Vectors.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2400" y="4495800"/>
            <a:ext cx="5619974" cy="304983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18558" y="2438400"/>
            <a:ext cx="874626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Resultant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3200" y="4114800"/>
            <a:ext cx="8042338" cy="309018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71800" y="2514600"/>
            <a:ext cx="12350525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Magnitude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0" dirty="0">
                <a:latin typeface="Calibri"/>
                <a:cs typeface="Calibri"/>
              </a:rPr>
              <a:t> Vector.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90270" y="4419600"/>
            <a:ext cx="6830660" cy="1919077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43400" y="2438400"/>
            <a:ext cx="9291603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Unit</a:t>
            </a:r>
            <a:r>
              <a:rPr sz="4400" spc="-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Vector.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8400" y="4724400"/>
            <a:ext cx="9291603" cy="115178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2644B7-E0F8-0220-345B-A14AF113A325}"/>
              </a:ext>
            </a:extLst>
          </p:cNvPr>
          <p:cNvSpPr txBox="1"/>
          <p:nvPr/>
        </p:nvSpPr>
        <p:spPr>
          <a:xfrm>
            <a:off x="1755783" y="1981200"/>
            <a:ext cx="9899633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Thank you for coming!</a:t>
            </a:r>
          </a:p>
          <a:p>
            <a:pPr algn="ctr"/>
            <a:r>
              <a:rPr lang="en-US" sz="54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More SI opportunities-</a:t>
            </a:r>
          </a:p>
          <a:p>
            <a:endParaRPr lang="en-US" sz="540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en-US" sz="54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Cydni  </a:t>
            </a:r>
            <a:r>
              <a:rPr lang="en-US" sz="5400" dirty="0" err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M&amp;R</a:t>
            </a:r>
            <a:r>
              <a:rPr lang="en-US" sz="54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 6-7  Grant 107</a:t>
            </a:r>
          </a:p>
          <a:p>
            <a:pPr algn="ctr"/>
            <a:endParaRPr lang="en-US" sz="540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ctr"/>
            <a:r>
              <a:rPr lang="en-US" sz="54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PLEASE reach out if you </a:t>
            </a:r>
          </a:p>
          <a:p>
            <a:pPr algn="ctr"/>
            <a:r>
              <a:rPr lang="en-US" sz="54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have any questions!!!</a:t>
            </a:r>
          </a:p>
        </p:txBody>
      </p:sp>
    </p:spTree>
    <p:extLst>
      <p:ext uri="{BB962C8B-B14F-4D97-AF65-F5344CB8AC3E}">
        <p14:creationId xmlns:p14="http://schemas.microsoft.com/office/powerpoint/2010/main" val="947631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tile tx="-209550" ty="-4572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74101-DB7B-34B0-6A1B-8D27483A5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1275082">
            <a:off x="4229412" y="4718403"/>
            <a:ext cx="4524028" cy="1157543"/>
          </a:xfrm>
          <a:solidFill>
            <a:schemeClr val="bg1"/>
          </a:solidFill>
        </p:spPr>
        <p:txBody>
          <a:bodyPr anchor="ctr"/>
          <a:lstStyle/>
          <a:p>
            <a:pPr algn="ctr"/>
            <a:r>
              <a:rPr lang="en-US" dirty="0"/>
              <a:t>Vector Bingo</a:t>
            </a:r>
          </a:p>
        </p:txBody>
      </p:sp>
    </p:spTree>
    <p:extLst>
      <p:ext uri="{BB962C8B-B14F-4D97-AF65-F5344CB8AC3E}">
        <p14:creationId xmlns:p14="http://schemas.microsoft.com/office/powerpoint/2010/main" val="1474553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41310" y="2133600"/>
            <a:ext cx="892857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Dot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Product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Vectors.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4800" y="4267200"/>
            <a:ext cx="4876800" cy="26323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1828800"/>
            <a:ext cx="12420600" cy="705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03020" marR="5080" indent="-1290955">
              <a:lnSpc>
                <a:spcPct val="106900"/>
              </a:lnSpc>
              <a:spcBef>
                <a:spcPts val="100"/>
              </a:spcBef>
            </a:pPr>
            <a:r>
              <a:rPr sz="4400" dirty="0">
                <a:latin typeface="Calibri"/>
                <a:cs typeface="Calibri"/>
              </a:rPr>
              <a:t>Tell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vectors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are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Parallel,</a:t>
            </a:r>
            <a:r>
              <a:rPr lang="en-US"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Orthogonal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Neither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0" y="4114800"/>
            <a:ext cx="4467608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1371600"/>
            <a:ext cx="12877800" cy="705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9810" marR="5080" indent="-1007744">
              <a:lnSpc>
                <a:spcPct val="106900"/>
              </a:lnSpc>
              <a:spcBef>
                <a:spcPts val="100"/>
              </a:spcBef>
            </a:pPr>
            <a:r>
              <a:rPr sz="4400" dirty="0">
                <a:latin typeface="Calibri"/>
                <a:cs typeface="Calibri"/>
              </a:rPr>
              <a:t>Write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Resultant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Vector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as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Linear Combination.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7200" y="2819400"/>
            <a:ext cx="4978895" cy="28030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0800" y="1828800"/>
            <a:ext cx="83820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Magnitude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10" dirty="0">
                <a:latin typeface="Calibri"/>
                <a:cs typeface="Calibri"/>
              </a:rPr>
              <a:t> Vector.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1092" y="4343400"/>
            <a:ext cx="3769015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0800" y="2590800"/>
            <a:ext cx="868679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>
                <a:latin typeface="Calibri"/>
                <a:cs typeface="Calibri"/>
              </a:rPr>
              <a:t>Find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Dot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Product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Vectors.</a:t>
            </a:r>
            <a:endParaRPr sz="44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4267200"/>
            <a:ext cx="4606258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2514600"/>
            <a:ext cx="12039600" cy="705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03020" marR="5080" indent="-1290955">
              <a:lnSpc>
                <a:spcPct val="106900"/>
              </a:lnSpc>
              <a:spcBef>
                <a:spcPts val="100"/>
              </a:spcBef>
            </a:pPr>
            <a:r>
              <a:rPr sz="4400" dirty="0">
                <a:latin typeface="Calibri"/>
                <a:cs typeface="Calibri"/>
              </a:rPr>
              <a:t>Tell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if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vectors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are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Parallel,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Orthogonal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Neither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3400" y="3810000"/>
            <a:ext cx="5122725" cy="32473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294</Words>
  <Application>Microsoft Office PowerPoint</Application>
  <PresentationFormat>Custom</PresentationFormat>
  <Paragraphs>47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ADLaM Display</vt:lpstr>
      <vt:lpstr>Aptos</vt:lpstr>
      <vt:lpstr>Calibri</vt:lpstr>
      <vt:lpstr>Office Theme</vt:lpstr>
      <vt:lpstr>Welcome to  Keira Roberts’ Math 2412 SI</vt:lpstr>
      <vt:lpstr>Plane Curves and Vectors Worksheet</vt:lpstr>
      <vt:lpstr>Vector Bingo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Gowen, Wallace</dc:creator>
  <cp:lastModifiedBy>Keira Roberts</cp:lastModifiedBy>
  <cp:revision>2</cp:revision>
  <dcterms:created xsi:type="dcterms:W3CDTF">2025-11-10T18:28:18Z</dcterms:created>
  <dcterms:modified xsi:type="dcterms:W3CDTF">2025-11-10T19:02:26Z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pdftopdf filter</vt:lpwstr>
  </property>
  <property fmtid="{D5CDD505-2E9C-101B-9397-08002B2CF9AE}" pid="4" name="LastSaved">
    <vt:filetime>2025-11-10T00:00:00Z</vt:filetime>
  </property>
  <property fmtid="{D5CDD505-2E9C-101B-9397-08002B2CF9AE}" pid="5" name="Producer">
    <vt:lpwstr>3-Heights(TM) PDF Security Shell 4.8.25.2 (http://www.pdf-tools.com)</vt:lpwstr>
  </property>
</Properties>
</file>